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26"/>
  </p:notesMasterIdLst>
  <p:sldIdLst>
    <p:sldId id="306" r:id="rId2"/>
    <p:sldId id="305" r:id="rId3"/>
    <p:sldId id="307" r:id="rId4"/>
    <p:sldId id="308" r:id="rId5"/>
    <p:sldId id="310" r:id="rId6"/>
    <p:sldId id="320" r:id="rId7"/>
    <p:sldId id="337" r:id="rId8"/>
    <p:sldId id="262" r:id="rId9"/>
    <p:sldId id="330" r:id="rId10"/>
    <p:sldId id="268" r:id="rId11"/>
    <p:sldId id="333" r:id="rId12"/>
    <p:sldId id="331" r:id="rId13"/>
    <p:sldId id="272" r:id="rId14"/>
    <p:sldId id="332" r:id="rId15"/>
    <p:sldId id="312" r:id="rId16"/>
    <p:sldId id="314" r:id="rId17"/>
    <p:sldId id="313" r:id="rId18"/>
    <p:sldId id="302" r:id="rId19"/>
    <p:sldId id="317" r:id="rId20"/>
    <p:sldId id="318" r:id="rId21"/>
    <p:sldId id="319" r:id="rId22"/>
    <p:sldId id="301" r:id="rId23"/>
    <p:sldId id="284" r:id="rId24"/>
    <p:sldId id="31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99" autoAdjust="0"/>
  </p:normalViewPr>
  <p:slideViewPr>
    <p:cSldViewPr>
      <p:cViewPr varScale="1">
        <p:scale>
          <a:sx n="72" d="100"/>
          <a:sy n="72" d="100"/>
        </p:scale>
        <p:origin x="17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A841B-018C-4458-8840-58DACC8AAABE}" type="datetimeFigureOut">
              <a:rPr lang="en-GB" smtClean="0"/>
              <a:t>15/11/2025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A7E47-FFCE-4CE5-90F2-C5299B4F2930}" type="slidenum">
              <a:rPr lang="en-GB" smtClean="0"/>
              <a:t>‹#›</a:t>
            </a:fld>
            <a:endParaRPr lang="en-GB"/>
          </a:p>
        </p:txBody>
      </p:sp>
    </p:spTree>
    <p:extLst>
      <p:ext uri="{BB962C8B-B14F-4D97-AF65-F5344CB8AC3E}">
        <p14:creationId xmlns:p14="http://schemas.microsoft.com/office/powerpoint/2010/main" val="214607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0881ED8-A396-4B82-BF57-8E6D5AB031B1}" type="datetimeFigureOut">
              <a:rPr lang="en-GB" smtClean="0"/>
              <a:t>15/11/2025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07B622A-DF3B-4B74-9135-28074296E80C}"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81ED8-A396-4B82-BF57-8E6D5AB031B1}" type="datetimeFigureOut">
              <a:rPr lang="en-GB" smtClean="0"/>
              <a:t>15/11/2025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B622A-DF3B-4B74-9135-28074296E80C}"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81ED8-A396-4B82-BF57-8E6D5AB031B1}" type="datetimeFigureOut">
              <a:rPr lang="en-GB" smtClean="0"/>
              <a:t>15/11/2025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B622A-DF3B-4B74-9135-28074296E80C}"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81ED8-A396-4B82-BF57-8E6D5AB031B1}" type="datetimeFigureOut">
              <a:rPr lang="en-GB" smtClean="0"/>
              <a:t>15/11/2025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B622A-DF3B-4B74-9135-28074296E80C}"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81ED8-A396-4B82-BF57-8E6D5AB031B1}" type="datetimeFigureOut">
              <a:rPr lang="en-GB" smtClean="0"/>
              <a:t>15/11/2025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B622A-DF3B-4B74-9135-28074296E80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881ED8-A396-4B82-BF57-8E6D5AB031B1}" type="datetimeFigureOut">
              <a:rPr lang="en-GB" smtClean="0"/>
              <a:t>15/11/2025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B622A-DF3B-4B74-9135-28074296E80C}"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81ED8-A396-4B82-BF57-8E6D5AB031B1}" type="datetimeFigureOut">
              <a:rPr lang="en-GB" smtClean="0"/>
              <a:t>15/11/2025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7B622A-DF3B-4B74-9135-28074296E80C}"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81ED8-A396-4B82-BF57-8E6D5AB031B1}" type="datetimeFigureOut">
              <a:rPr lang="en-GB" smtClean="0"/>
              <a:t>15/11/2025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7B622A-DF3B-4B74-9135-28074296E80C}"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81ED8-A396-4B82-BF57-8E6D5AB031B1}" type="datetimeFigureOut">
              <a:rPr lang="en-GB" smtClean="0"/>
              <a:t>15/11/2025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7B622A-DF3B-4B74-9135-28074296E80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81ED8-A396-4B82-BF57-8E6D5AB031B1}" type="datetimeFigureOut">
              <a:rPr lang="en-GB" smtClean="0"/>
              <a:t>15/11/2025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B622A-DF3B-4B74-9135-28074296E80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81ED8-A396-4B82-BF57-8E6D5AB031B1}" type="datetimeFigureOut">
              <a:rPr lang="en-GB" smtClean="0"/>
              <a:t>15/11/2025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B622A-DF3B-4B74-9135-28074296E80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0881ED8-A396-4B82-BF57-8E6D5AB031B1}" type="datetimeFigureOut">
              <a:rPr lang="en-GB" smtClean="0"/>
              <a:t>15/11/2025</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07B622A-DF3B-4B74-9135-28074296E80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SPORT</a:t>
            </a:r>
          </a:p>
        </p:txBody>
      </p:sp>
      <p:sp>
        <p:nvSpPr>
          <p:cNvPr id="6" name="Content Placeholder 5"/>
          <p:cNvSpPr>
            <a:spLocks noGrp="1"/>
          </p:cNvSpPr>
          <p:nvPr>
            <p:ph sz="quarter" idx="13"/>
          </p:nvPr>
        </p:nvSpPr>
        <p:spPr/>
        <p:txBody>
          <a:bodyPr/>
          <a:lstStyle/>
          <a:p>
            <a:endParaRPr lang="en-GB" dirty="0"/>
          </a:p>
          <a:p>
            <a:r>
              <a:rPr lang="en-GB" dirty="0"/>
              <a:t>Sport, e-sport, physical education, physical recreation are </a:t>
            </a:r>
            <a:r>
              <a:rPr lang="en-GB" u="sng" dirty="0"/>
              <a:t>man-made</a:t>
            </a:r>
            <a:r>
              <a:rPr lang="en-GB" dirty="0"/>
              <a:t>  activities designed to do what people </a:t>
            </a:r>
            <a:r>
              <a:rPr lang="en-GB" u="sng" dirty="0"/>
              <a:t>want</a:t>
            </a:r>
            <a:r>
              <a:rPr lang="en-GB" dirty="0"/>
              <a:t> them to do.</a:t>
            </a:r>
          </a:p>
          <a:p>
            <a:endParaRPr lang="en-GB" dirty="0"/>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403244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23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Electronic sport and gaming is a growing cultural phenomenon that is redefining existing spatial relations through new processes of place construction and virtual connections in an increasingly placeless world.</a:t>
            </a:r>
          </a:p>
          <a:p>
            <a:r>
              <a:rPr lang="en-GB" dirty="0"/>
              <a:t>E Sports and gaming is an extremely unique cultural phenomenon in terms of its spatial relation with society.</a:t>
            </a:r>
          </a:p>
          <a:p>
            <a:r>
              <a:rPr lang="en-GB" dirty="0"/>
              <a:t>E sports and gaming is reorganising the boundaries between technology and social activity.</a:t>
            </a:r>
          </a:p>
          <a:p>
            <a:endParaRPr lang="en-GB" dirty="0"/>
          </a:p>
        </p:txBody>
      </p:sp>
      <p:sp>
        <p:nvSpPr>
          <p:cNvPr id="2" name="Title 1"/>
          <p:cNvSpPr>
            <a:spLocks noGrp="1"/>
          </p:cNvSpPr>
          <p:nvPr>
            <p:ph type="title"/>
          </p:nvPr>
        </p:nvSpPr>
        <p:spPr/>
        <p:txBody>
          <a:bodyPr/>
          <a:lstStyle/>
          <a:p>
            <a:r>
              <a:rPr lang="en-GB" dirty="0"/>
              <a:t>Electronic Sport</a:t>
            </a:r>
          </a:p>
        </p:txBody>
      </p:sp>
    </p:spTree>
    <p:extLst>
      <p:ext uri="{BB962C8B-B14F-4D97-AF65-F5344CB8AC3E}">
        <p14:creationId xmlns:p14="http://schemas.microsoft.com/office/powerpoint/2010/main" val="226877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 Athletes</a:t>
            </a:r>
          </a:p>
        </p:txBody>
      </p:sp>
      <p:sp>
        <p:nvSpPr>
          <p:cNvPr id="3" name="Content Placeholder 2"/>
          <p:cNvSpPr>
            <a:spLocks noGrp="1"/>
          </p:cNvSpPr>
          <p:nvPr>
            <p:ph idx="1"/>
          </p:nvPr>
        </p:nvSpPr>
        <p:spPr/>
        <p:txBody>
          <a:bodyPr/>
          <a:lstStyle/>
          <a:p>
            <a:r>
              <a:rPr lang="en-GB" dirty="0"/>
              <a:t>Today computer E- Sport Gamers have the ability to become `cyber athletes’ in which competing in global tournaments around the world is a viable profession.</a:t>
            </a:r>
          </a:p>
          <a:p>
            <a:endParaRPr lang="en-GB" dirty="0"/>
          </a:p>
          <a:p>
            <a:r>
              <a:rPr lang="en-GB" dirty="0"/>
              <a:t>In 2014, 19 professional teams competed at the </a:t>
            </a:r>
            <a:r>
              <a:rPr lang="en-GB" dirty="0" err="1"/>
              <a:t>Dota</a:t>
            </a:r>
            <a:r>
              <a:rPr lang="en-GB" dirty="0"/>
              <a:t> 2 tournament for $10,925,085, prize money, eclipsing the prize money of the 2014 Masters Golf Tournament</a:t>
            </a:r>
          </a:p>
          <a:p>
            <a:endParaRPr lang="en-GB" dirty="0"/>
          </a:p>
        </p:txBody>
      </p:sp>
    </p:spTree>
    <p:extLst>
      <p:ext uri="{BB962C8B-B14F-4D97-AF65-F5344CB8AC3E}">
        <p14:creationId xmlns:p14="http://schemas.microsoft.com/office/powerpoint/2010/main" val="114083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916832"/>
            <a:ext cx="777875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35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Place is space that people invest meaning into and become attached to in one form or another.</a:t>
            </a:r>
          </a:p>
          <a:p>
            <a:r>
              <a:rPr lang="en-GB" dirty="0"/>
              <a:t>Today society is increasingly redefining our understanding of places as virtual and physical realities.</a:t>
            </a:r>
          </a:p>
          <a:p>
            <a:r>
              <a:rPr lang="en-GB" dirty="0"/>
              <a:t>Virtual communities being able to bring people together around shared interests, with communities developing into physical realities through happenings like competitive meets, social meet ups and material and merchandise support for members.</a:t>
            </a:r>
          </a:p>
          <a:p>
            <a:endParaRPr lang="en-GB" dirty="0"/>
          </a:p>
        </p:txBody>
      </p:sp>
      <p:sp>
        <p:nvSpPr>
          <p:cNvPr id="2" name="Title 1"/>
          <p:cNvSpPr>
            <a:spLocks noGrp="1"/>
          </p:cNvSpPr>
          <p:nvPr>
            <p:ph type="title"/>
          </p:nvPr>
        </p:nvSpPr>
        <p:spPr/>
        <p:txBody>
          <a:bodyPr/>
          <a:lstStyle/>
          <a:p>
            <a:r>
              <a:rPr lang="en-GB" dirty="0"/>
              <a:t>Place and space</a:t>
            </a:r>
          </a:p>
        </p:txBody>
      </p:sp>
    </p:spTree>
    <p:extLst>
      <p:ext uri="{BB962C8B-B14F-4D97-AF65-F5344CB8AC3E}">
        <p14:creationId xmlns:p14="http://schemas.microsoft.com/office/powerpoint/2010/main" val="93610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68388"/>
            <a:ext cx="8425308" cy="509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96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188640"/>
            <a:ext cx="7756263" cy="1435766"/>
          </a:xfrm>
        </p:spPr>
        <p:txBody>
          <a:bodyPr/>
          <a:lstStyle/>
          <a:p>
            <a:br>
              <a:rPr lang="en-GB" sz="4000" dirty="0"/>
            </a:br>
            <a:br>
              <a:rPr lang="en-GB" sz="4000" dirty="0"/>
            </a:br>
            <a:r>
              <a:rPr lang="en-GB" sz="4000" b="1" u="sng" dirty="0"/>
              <a:t>Physical Activity</a:t>
            </a:r>
            <a:r>
              <a:rPr lang="en-GB" dirty="0"/>
              <a:t>.</a:t>
            </a:r>
            <a:br>
              <a:rPr lang="en-GB" dirty="0"/>
            </a:br>
            <a:endParaRPr lang="en-GB" dirty="0"/>
          </a:p>
        </p:txBody>
      </p:sp>
      <p:sp>
        <p:nvSpPr>
          <p:cNvPr id="3" name="Content Placeholder 2"/>
          <p:cNvSpPr>
            <a:spLocks noGrp="1"/>
          </p:cNvSpPr>
          <p:nvPr>
            <p:ph sz="quarter" idx="13"/>
          </p:nvPr>
        </p:nvSpPr>
        <p:spPr/>
        <p:txBody>
          <a:bodyPr>
            <a:normAutofit fontScale="85000" lnSpcReduction="20000"/>
          </a:bodyPr>
          <a:lstStyle/>
          <a:p>
            <a:pPr marL="0" indent="0" algn="ctr">
              <a:buNone/>
            </a:pPr>
            <a:r>
              <a:rPr lang="en-GB" dirty="0"/>
              <a:t>The child who likes to fight, chase, build dens, play hide and seek. </a:t>
            </a:r>
          </a:p>
          <a:p>
            <a:pPr marL="0" indent="0" algn="ctr">
              <a:buNone/>
            </a:pPr>
            <a:r>
              <a:rPr lang="en-GB" dirty="0"/>
              <a:t>Earliest mans skill acquisition enabling to hunt, protect and generally survive.</a:t>
            </a:r>
          </a:p>
          <a:p>
            <a:pPr marL="0" indent="0" algn="ctr">
              <a:buNone/>
            </a:pPr>
            <a:r>
              <a:rPr lang="en-GB" dirty="0"/>
              <a:t>Needs to be </a:t>
            </a:r>
            <a:r>
              <a:rPr lang="en-GB" u="sng" dirty="0"/>
              <a:t>challenging</a:t>
            </a:r>
            <a:r>
              <a:rPr lang="en-GB" dirty="0"/>
              <a:t>, free, stimulating. </a:t>
            </a:r>
          </a:p>
          <a:p>
            <a:pPr marL="0" indent="0" algn="ctr">
              <a:buNone/>
            </a:pPr>
            <a:r>
              <a:rPr lang="en-GB" dirty="0"/>
              <a:t>Needs to suit the </a:t>
            </a:r>
            <a:r>
              <a:rPr lang="en-GB" u="sng" dirty="0"/>
              <a:t>stage of development </a:t>
            </a:r>
            <a:r>
              <a:rPr lang="en-GB" dirty="0"/>
              <a:t>an individual is at.</a:t>
            </a:r>
          </a:p>
          <a:p>
            <a:pPr marL="0" indent="0" algn="ctr">
              <a:buNone/>
            </a:pPr>
            <a:r>
              <a:rPr lang="en-GB" dirty="0"/>
              <a:t>Needs to be </a:t>
            </a:r>
            <a:r>
              <a:rPr lang="en-GB" u="sng" dirty="0"/>
              <a:t>appropriate to the ability level</a:t>
            </a:r>
          </a:p>
          <a:p>
            <a:pPr marL="0" indent="0" algn="ctr">
              <a:buNone/>
            </a:pPr>
            <a:r>
              <a:rPr lang="en-GB" dirty="0"/>
              <a:t>of the individual.</a:t>
            </a:r>
          </a:p>
        </p:txBody>
      </p:sp>
      <p:sp>
        <p:nvSpPr>
          <p:cNvPr id="4" name="Content Placeholder 3"/>
          <p:cNvSpPr>
            <a:spLocks noGrp="1"/>
          </p:cNvSpPr>
          <p:nvPr>
            <p:ph sz="quarter" idx="14"/>
          </p:nvPr>
        </p:nvSpPr>
        <p:spPr/>
        <p:txBody>
          <a:bodyPr/>
          <a:lstStyle/>
          <a:p>
            <a:endParaRPr lang="en-GB" dirty="0"/>
          </a:p>
        </p:txBody>
      </p:sp>
      <p:pic>
        <p:nvPicPr>
          <p:cNvPr id="2050" name="Picture 2" descr="F:\Petes pictures\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76872"/>
            <a:ext cx="3936321"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5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Competitor</a:t>
            </a:r>
          </a:p>
        </p:txBody>
      </p:sp>
      <p:sp>
        <p:nvSpPr>
          <p:cNvPr id="5" name="Content Placeholder 4"/>
          <p:cNvSpPr>
            <a:spLocks noGrp="1"/>
          </p:cNvSpPr>
          <p:nvPr>
            <p:ph sz="quarter" idx="13"/>
          </p:nvPr>
        </p:nvSpPr>
        <p:spPr/>
        <p:txBody>
          <a:bodyPr>
            <a:normAutofit fontScale="55000" lnSpcReduction="20000"/>
          </a:bodyPr>
          <a:lstStyle/>
          <a:p>
            <a:pPr marL="0" indent="0" algn="ctr">
              <a:buNone/>
            </a:pPr>
            <a:r>
              <a:rPr lang="en-GB" sz="3600" dirty="0"/>
              <a:t>Starts at an early stage often between siblings, peers, family members for love, recognition and attention.</a:t>
            </a:r>
          </a:p>
          <a:p>
            <a:pPr marL="0" indent="0" algn="ctr">
              <a:buNone/>
            </a:pPr>
            <a:endParaRPr lang="en-GB" sz="3300" dirty="0"/>
          </a:p>
          <a:p>
            <a:pPr marL="0" indent="0" algn="ctr">
              <a:buNone/>
            </a:pPr>
            <a:r>
              <a:rPr lang="en-GB" sz="3600" dirty="0"/>
              <a:t>Evolves into all walks of life including sport, business, quizzes, exams, politics.</a:t>
            </a:r>
          </a:p>
          <a:p>
            <a:pPr marL="0" indent="0" algn="ctr">
              <a:buNone/>
            </a:pPr>
            <a:endParaRPr lang="en-GB" sz="3600" dirty="0"/>
          </a:p>
          <a:p>
            <a:pPr marL="0" indent="0" algn="ctr">
              <a:buNone/>
            </a:pPr>
            <a:r>
              <a:rPr lang="en-GB" sz="3600" dirty="0"/>
              <a:t>Can compete as an individual or in a group</a:t>
            </a:r>
          </a:p>
          <a:p>
            <a:pPr marL="0" indent="0" algn="ctr">
              <a:buNone/>
            </a:pPr>
            <a:endParaRPr lang="en-GB" dirty="0"/>
          </a:p>
          <a:p>
            <a:pPr marL="0" indent="0" algn="ctr">
              <a:buNone/>
            </a:pPr>
            <a:r>
              <a:rPr lang="en-GB" sz="3600" u="sng" dirty="0"/>
              <a:t>Competition in the wrong hands can be dangerous</a:t>
            </a:r>
          </a:p>
          <a:p>
            <a:pPr marL="0" indent="0" algn="ctr">
              <a:buNone/>
            </a:pPr>
            <a:endParaRPr lang="en-GB" sz="3600"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99992" y="2564904"/>
            <a:ext cx="394868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17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Explorer</a:t>
            </a:r>
          </a:p>
        </p:txBody>
      </p:sp>
      <p:sp>
        <p:nvSpPr>
          <p:cNvPr id="5" name="Content Placeholder 4"/>
          <p:cNvSpPr>
            <a:spLocks noGrp="1"/>
          </p:cNvSpPr>
          <p:nvPr>
            <p:ph sz="quarter" idx="13"/>
          </p:nvPr>
        </p:nvSpPr>
        <p:spPr/>
        <p:txBody>
          <a:bodyPr/>
          <a:lstStyle/>
          <a:p>
            <a:endParaRPr lang="en-GB" dirty="0"/>
          </a:p>
        </p:txBody>
      </p:sp>
      <p:sp>
        <p:nvSpPr>
          <p:cNvPr id="6" name="Content Placeholder 5"/>
          <p:cNvSpPr>
            <a:spLocks noGrp="1"/>
          </p:cNvSpPr>
          <p:nvPr>
            <p:ph sz="quarter" idx="14"/>
          </p:nvPr>
        </p:nvSpPr>
        <p:spPr/>
        <p:txBody>
          <a:bodyPr>
            <a:normAutofit fontScale="70000" lnSpcReduction="20000"/>
          </a:bodyPr>
          <a:lstStyle/>
          <a:p>
            <a:pPr marL="0" indent="0" algn="ctr">
              <a:buNone/>
            </a:pPr>
            <a:r>
              <a:rPr lang="en-GB" sz="2600" dirty="0"/>
              <a:t>Early in life we start </a:t>
            </a:r>
            <a:r>
              <a:rPr lang="en-GB" sz="2600" u="sng" dirty="0"/>
              <a:t>exploring the immediate environment </a:t>
            </a:r>
            <a:r>
              <a:rPr lang="en-GB" sz="2600" dirty="0"/>
              <a:t>we find ourselves</a:t>
            </a:r>
            <a:r>
              <a:rPr lang="en-GB" dirty="0"/>
              <a:t>.</a:t>
            </a:r>
          </a:p>
          <a:p>
            <a:pPr marL="0" indent="0" algn="ctr">
              <a:buNone/>
            </a:pPr>
            <a:r>
              <a:rPr lang="en-GB" sz="2600" b="1" u="sng" dirty="0"/>
              <a:t>Physical</a:t>
            </a:r>
            <a:r>
              <a:rPr lang="en-GB" sz="2600" u="sng" dirty="0"/>
              <a:t> </a:t>
            </a:r>
            <a:r>
              <a:rPr lang="en-GB" sz="2600" dirty="0"/>
              <a:t>can be visiting and exploring </a:t>
            </a:r>
            <a:r>
              <a:rPr lang="en-GB" sz="2600" u="sng" dirty="0"/>
              <a:t>new places, new experiences, </a:t>
            </a:r>
            <a:r>
              <a:rPr lang="en-GB" sz="2600" dirty="0"/>
              <a:t>a deepening of the familiar, through music, art, sport, business</a:t>
            </a:r>
          </a:p>
          <a:p>
            <a:pPr marL="0" indent="0" algn="ctr">
              <a:buNone/>
            </a:pPr>
            <a:r>
              <a:rPr lang="en-GB" sz="2600" b="1" u="sng" dirty="0"/>
              <a:t>Mental</a:t>
            </a:r>
            <a:r>
              <a:rPr lang="en-GB" sz="2600" dirty="0"/>
              <a:t> can be in a study, at home or work through technology, </a:t>
            </a:r>
            <a:r>
              <a:rPr lang="en-GB" sz="2600" u="sng" dirty="0"/>
              <a:t>experiences, fantasies, researching </a:t>
            </a:r>
            <a:r>
              <a:rPr lang="en-GB" sz="2600" dirty="0"/>
              <a:t>new subject areas</a:t>
            </a:r>
          </a:p>
          <a:p>
            <a:pPr marL="0" indent="0" algn="ctr">
              <a:buNone/>
            </a:pPr>
            <a:r>
              <a:rPr lang="en-GB" sz="2600" dirty="0"/>
              <a:t>What we explore how far we explore </a:t>
            </a:r>
            <a:r>
              <a:rPr lang="en-GB" sz="2600" u="sng" dirty="0"/>
              <a:t>evolves throughout the life cycle </a:t>
            </a:r>
            <a:r>
              <a:rPr lang="en-GB" sz="2600" dirty="0"/>
              <a:t>as we develop</a:t>
            </a:r>
          </a:p>
          <a:p>
            <a:endParaRPr lang="en-GB" dirty="0"/>
          </a:p>
        </p:txBody>
      </p:sp>
      <p:pic>
        <p:nvPicPr>
          <p:cNvPr id="2050" name="Picture 2" descr="E:\Church Stretton PHOTOS\open hi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76872"/>
            <a:ext cx="388843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Storyteller</a:t>
            </a:r>
          </a:p>
        </p:txBody>
      </p:sp>
      <p:sp>
        <p:nvSpPr>
          <p:cNvPr id="4" name="Content Placeholder 3"/>
          <p:cNvSpPr>
            <a:spLocks noGrp="1"/>
          </p:cNvSpPr>
          <p:nvPr>
            <p:ph sz="quarter" idx="14"/>
          </p:nvPr>
        </p:nvSpPr>
        <p:spPr/>
        <p:txBody>
          <a:bodyPr>
            <a:normAutofit fontScale="92500" lnSpcReduction="10000"/>
          </a:bodyPr>
          <a:lstStyle/>
          <a:p>
            <a:pPr marL="0" indent="0" algn="ctr">
              <a:buNone/>
            </a:pPr>
            <a:r>
              <a:rPr lang="en-GB" dirty="0"/>
              <a:t>Imagination is the key to play for the storyteller</a:t>
            </a:r>
          </a:p>
          <a:p>
            <a:pPr marL="0" indent="0" algn="ctr">
              <a:buNone/>
            </a:pPr>
            <a:r>
              <a:rPr lang="en-GB" dirty="0"/>
              <a:t>Because of this play can be brought to almost any activity.</a:t>
            </a:r>
          </a:p>
          <a:p>
            <a:pPr marL="0" indent="0" algn="ctr">
              <a:buNone/>
            </a:pPr>
            <a:r>
              <a:rPr lang="en-GB" dirty="0"/>
              <a:t>We have created outlets for the storyteller though dance, acting, magic, comedy the outdoors, sport</a:t>
            </a:r>
          </a:p>
          <a:p>
            <a:pPr marL="0" indent="0" algn="ctr">
              <a:buNone/>
            </a:pPr>
            <a:r>
              <a:rPr lang="en-GB" dirty="0"/>
              <a:t>It </a:t>
            </a:r>
            <a:r>
              <a:rPr lang="en-GB" u="sng" dirty="0"/>
              <a:t>creates its own space and place</a:t>
            </a:r>
          </a:p>
          <a:p>
            <a:pPr marL="0" indent="0" algn="ctr">
              <a:buNone/>
            </a:pPr>
            <a:endParaRPr lang="en-GB" dirty="0"/>
          </a:p>
          <a:p>
            <a:endParaRPr lang="en-GB"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2751932"/>
            <a:ext cx="3803650" cy="377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27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Organiser</a:t>
            </a:r>
          </a:p>
        </p:txBody>
      </p:sp>
      <p:sp>
        <p:nvSpPr>
          <p:cNvPr id="6" name="Content Placeholder 5"/>
          <p:cNvSpPr>
            <a:spLocks noGrp="1"/>
          </p:cNvSpPr>
          <p:nvPr>
            <p:ph sz="quarter" idx="14"/>
          </p:nvPr>
        </p:nvSpPr>
        <p:spPr/>
        <p:txBody>
          <a:bodyPr>
            <a:normAutofit fontScale="85000" lnSpcReduction="20000"/>
          </a:bodyPr>
          <a:lstStyle/>
          <a:p>
            <a:pPr marL="0" indent="0" algn="ctr">
              <a:buNone/>
            </a:pPr>
            <a:endParaRPr lang="en-GB" dirty="0"/>
          </a:p>
          <a:p>
            <a:pPr marL="0" indent="0" algn="ctr">
              <a:buNone/>
            </a:pPr>
            <a:r>
              <a:rPr lang="en-GB" dirty="0"/>
              <a:t>Enjoyment from planning and doing</a:t>
            </a:r>
          </a:p>
          <a:p>
            <a:pPr marL="0" indent="0" algn="ctr">
              <a:buNone/>
            </a:pPr>
            <a:r>
              <a:rPr lang="en-GB" dirty="0"/>
              <a:t>Starts with building and caring in the family home local community</a:t>
            </a:r>
          </a:p>
          <a:p>
            <a:pPr marL="0" indent="0" algn="ctr">
              <a:buNone/>
            </a:pPr>
            <a:r>
              <a:rPr lang="en-GB" dirty="0"/>
              <a:t>Some have more aptitude than others to organise, direct or manage</a:t>
            </a:r>
          </a:p>
          <a:p>
            <a:pPr marL="0" indent="0" algn="ctr">
              <a:buNone/>
            </a:pPr>
            <a:r>
              <a:rPr lang="en-GB" dirty="0"/>
              <a:t>Usually applied to a specialist area of knowledge</a:t>
            </a:r>
          </a:p>
          <a:p>
            <a:pPr marL="0" indent="0" algn="ctr">
              <a:buNone/>
            </a:pPr>
            <a:r>
              <a:rPr lang="en-GB" dirty="0"/>
              <a:t>for fun and enjoyment whether at work, in the world of art, sport or beyond</a:t>
            </a:r>
          </a:p>
          <a:p>
            <a:endParaRPr lang="en-GB" dirty="0"/>
          </a:p>
        </p:txBody>
      </p:sp>
      <p:sp>
        <p:nvSpPr>
          <p:cNvPr id="7" name="Content Placeholder 6"/>
          <p:cNvSpPr>
            <a:spLocks noGrp="1"/>
          </p:cNvSpPr>
          <p:nvPr>
            <p:ph sz="quarter" idx="13"/>
          </p:nvPr>
        </p:nvSpPr>
        <p:spPr/>
        <p:txBody>
          <a:bodyPr/>
          <a:lstStyle/>
          <a:p>
            <a:endParaRPr lang="en-GB" dirty="0"/>
          </a:p>
        </p:txBody>
      </p:sp>
      <p:pic>
        <p:nvPicPr>
          <p:cNvPr id="3076" name="Picture 4" descr="C:\Users\David\Pictures\Olympic Torch `12\IMGP23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76872"/>
            <a:ext cx="381642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4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Born to play</a:t>
            </a:r>
          </a:p>
        </p:txBody>
      </p:sp>
      <p:sp>
        <p:nvSpPr>
          <p:cNvPr id="6" name="Content Placeholder 5"/>
          <p:cNvSpPr>
            <a:spLocks noGrp="1"/>
          </p:cNvSpPr>
          <p:nvPr>
            <p:ph sz="quarter" idx="14"/>
          </p:nvPr>
        </p:nvSpPr>
        <p:spPr/>
        <p:txBody>
          <a:bodyPr>
            <a:normAutofit fontScale="92500" lnSpcReduction="20000"/>
          </a:bodyPr>
          <a:lstStyle/>
          <a:p>
            <a:r>
              <a:rPr lang="en-GB" dirty="0"/>
              <a:t>Contrastingly `play’ is a natural well designed product of nature, designed to do what people </a:t>
            </a:r>
            <a:r>
              <a:rPr lang="en-GB" u="sng" dirty="0"/>
              <a:t>need</a:t>
            </a:r>
            <a:r>
              <a:rPr lang="en-GB" dirty="0"/>
              <a:t> rather than what people </a:t>
            </a:r>
            <a:r>
              <a:rPr lang="en-GB" u="sng" dirty="0"/>
              <a:t>want</a:t>
            </a:r>
            <a:r>
              <a:rPr lang="en-GB" dirty="0"/>
              <a:t> in order to fulfil basic </a:t>
            </a:r>
            <a:r>
              <a:rPr lang="en-GB" u="sng" dirty="0"/>
              <a:t>evolutionary</a:t>
            </a:r>
            <a:r>
              <a:rPr lang="en-GB" dirty="0"/>
              <a:t> functions effectively</a:t>
            </a:r>
          </a:p>
          <a:p>
            <a:r>
              <a:rPr lang="en-GB" dirty="0"/>
              <a:t>play enables us to interact naturally with the environment in which we find ourselves.</a:t>
            </a:r>
          </a:p>
          <a:p>
            <a:endParaRPr lang="en-GB" dirty="0"/>
          </a:p>
          <a:p>
            <a:endParaRPr lang="en-GB"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2708920"/>
            <a:ext cx="381642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57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Collector</a:t>
            </a:r>
          </a:p>
        </p:txBody>
      </p:sp>
      <p:sp>
        <p:nvSpPr>
          <p:cNvPr id="5" name="Content Placeholder 4"/>
          <p:cNvSpPr>
            <a:spLocks noGrp="1"/>
          </p:cNvSpPr>
          <p:nvPr>
            <p:ph sz="quarter" idx="13"/>
          </p:nvPr>
        </p:nvSpPr>
        <p:spPr/>
        <p:txBody>
          <a:bodyPr>
            <a:normAutofit lnSpcReduction="10000"/>
          </a:bodyPr>
          <a:lstStyle/>
          <a:p>
            <a:pPr marL="0" indent="0">
              <a:buNone/>
            </a:pPr>
            <a:r>
              <a:rPr lang="en-GB" dirty="0"/>
              <a:t>To have and to hold to collect a set of objects or experiences.</a:t>
            </a:r>
          </a:p>
          <a:p>
            <a:pPr marL="0" indent="0">
              <a:buNone/>
            </a:pPr>
            <a:r>
              <a:rPr lang="en-GB" u="sng" dirty="0"/>
              <a:t>Coins, toys antiques, major events, badges, records, books</a:t>
            </a:r>
            <a:r>
              <a:rPr lang="en-GB" dirty="0"/>
              <a:t>, Numbers for example.</a:t>
            </a:r>
          </a:p>
          <a:p>
            <a:pPr marL="0" indent="0">
              <a:buNone/>
            </a:pPr>
            <a:r>
              <a:rPr lang="en-GB" dirty="0"/>
              <a:t>Can be done as a solitary activity or with others who share similar passions</a:t>
            </a:r>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16016" y="2636912"/>
            <a:ext cx="338437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02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Artist / Creator</a:t>
            </a:r>
          </a:p>
        </p:txBody>
      </p:sp>
      <p:sp>
        <p:nvSpPr>
          <p:cNvPr id="5" name="Content Placeholder 4"/>
          <p:cNvSpPr>
            <a:spLocks noGrp="1"/>
          </p:cNvSpPr>
          <p:nvPr>
            <p:ph sz="quarter" idx="13"/>
          </p:nvPr>
        </p:nvSpPr>
        <p:spPr/>
        <p:txBody>
          <a:bodyPr>
            <a:normAutofit fontScale="92500" lnSpcReduction="10000"/>
          </a:bodyPr>
          <a:lstStyle/>
          <a:p>
            <a:pPr marL="0" indent="0">
              <a:buNone/>
            </a:pPr>
            <a:r>
              <a:rPr lang="en-GB" dirty="0"/>
              <a:t>The making of things, painting, writing, music, drama, landscaping, gardening, design.</a:t>
            </a:r>
          </a:p>
          <a:p>
            <a:pPr marL="0" indent="0">
              <a:buNone/>
            </a:pPr>
            <a:r>
              <a:rPr lang="en-GB" dirty="0"/>
              <a:t>Maybe </a:t>
            </a:r>
            <a:r>
              <a:rPr lang="en-GB" u="sng" dirty="0"/>
              <a:t>create from nothing, restore, repair, clean</a:t>
            </a:r>
            <a:r>
              <a:rPr lang="en-GB" dirty="0"/>
              <a:t>.</a:t>
            </a:r>
          </a:p>
          <a:p>
            <a:pPr marL="0" indent="0">
              <a:buNone/>
            </a:pPr>
            <a:r>
              <a:rPr lang="en-GB" dirty="0"/>
              <a:t>Through </a:t>
            </a:r>
            <a:r>
              <a:rPr lang="en-GB" u="sng" dirty="0"/>
              <a:t>natural environment or use of art and craft materials </a:t>
            </a:r>
            <a:r>
              <a:rPr lang="en-GB" dirty="0"/>
              <a:t>or play materials like </a:t>
            </a:r>
            <a:r>
              <a:rPr lang="en-GB" dirty="0" err="1"/>
              <a:t>lego</a:t>
            </a:r>
            <a:r>
              <a:rPr lang="en-GB" dirty="0"/>
              <a:t>, use of technology</a:t>
            </a:r>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48064" y="2708920"/>
            <a:ext cx="35283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05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Joker</a:t>
            </a:r>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85800" y="2917510"/>
            <a:ext cx="3803650" cy="360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4"/>
          </p:nvPr>
        </p:nvSpPr>
        <p:spPr/>
        <p:txBody>
          <a:bodyPr>
            <a:normAutofit fontScale="85000" lnSpcReduction="20000"/>
          </a:bodyPr>
          <a:lstStyle/>
          <a:p>
            <a:pPr marL="0" indent="0" algn="ctr">
              <a:buNone/>
            </a:pPr>
            <a:r>
              <a:rPr lang="en-GB" dirty="0"/>
              <a:t>Early childhood – funny sounds, funny faces evolves and develops often through physical actions, or use of words.</a:t>
            </a:r>
          </a:p>
          <a:p>
            <a:pPr marL="0" indent="0">
              <a:buNone/>
            </a:pPr>
            <a:endParaRPr lang="en-GB" dirty="0"/>
          </a:p>
          <a:p>
            <a:pPr marL="0" indent="0" algn="ctr">
              <a:buNone/>
            </a:pPr>
            <a:r>
              <a:rPr lang="en-GB" dirty="0"/>
              <a:t>Jokers need to be encouraged</a:t>
            </a:r>
          </a:p>
          <a:p>
            <a:pPr marL="0" indent="0" algn="ctr">
              <a:buNone/>
            </a:pPr>
            <a:r>
              <a:rPr lang="en-GB" dirty="0"/>
              <a:t>Important person in group dynamics</a:t>
            </a:r>
          </a:p>
          <a:p>
            <a:pPr marL="0" indent="0" algn="ctr">
              <a:buNone/>
            </a:pPr>
            <a:r>
              <a:rPr lang="en-GB" u="sng" dirty="0"/>
              <a:t>Need to be able to express themselves</a:t>
            </a:r>
          </a:p>
          <a:p>
            <a:pPr marL="0" indent="0" algn="ctr">
              <a:buNone/>
            </a:pPr>
            <a:r>
              <a:rPr lang="en-GB" dirty="0"/>
              <a:t>Characters in stories</a:t>
            </a:r>
          </a:p>
          <a:p>
            <a:pPr marL="0" indent="0" algn="ctr">
              <a:buNone/>
            </a:pPr>
            <a:r>
              <a:rPr lang="en-GB" dirty="0"/>
              <a:t>Characters in teams</a:t>
            </a:r>
          </a:p>
          <a:p>
            <a:endParaRPr lang="en-GB" dirty="0"/>
          </a:p>
        </p:txBody>
      </p:sp>
    </p:spTree>
    <p:extLst>
      <p:ext uri="{BB962C8B-B14F-4D97-AF65-F5344CB8AC3E}">
        <p14:creationId xmlns:p14="http://schemas.microsoft.com/office/powerpoint/2010/main" val="18995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dirty="0"/>
              <a:t>Play is </a:t>
            </a:r>
            <a:r>
              <a:rPr lang="en-GB" u="sng" dirty="0"/>
              <a:t>repetitive</a:t>
            </a:r>
          </a:p>
          <a:p>
            <a:pPr marL="0" indent="0" algn="ctr">
              <a:buNone/>
            </a:pPr>
            <a:r>
              <a:rPr lang="en-GB" dirty="0"/>
              <a:t>Offers great potential to foster and use this quality in relation to sport and physical activity.</a:t>
            </a:r>
          </a:p>
          <a:p>
            <a:pPr marL="0" indent="0" algn="ctr">
              <a:buNone/>
            </a:pPr>
            <a:r>
              <a:rPr lang="en-GB" dirty="0"/>
              <a:t>Ability to do something </a:t>
            </a:r>
            <a:r>
              <a:rPr lang="en-GB" u="sng" dirty="0"/>
              <a:t>again and again </a:t>
            </a:r>
            <a:r>
              <a:rPr lang="en-GB" dirty="0"/>
              <a:t>for long periods of time.</a:t>
            </a:r>
          </a:p>
          <a:p>
            <a:pPr marL="0" indent="0" algn="ctr">
              <a:buNone/>
            </a:pPr>
            <a:r>
              <a:rPr lang="en-GB" dirty="0"/>
              <a:t>In terms of increasing frequency, intensity and duration these qualities look very attractive to those responsible for delivery across our communities.</a:t>
            </a:r>
          </a:p>
        </p:txBody>
      </p:sp>
      <p:sp>
        <p:nvSpPr>
          <p:cNvPr id="2" name="Title 1"/>
          <p:cNvSpPr>
            <a:spLocks noGrp="1"/>
          </p:cNvSpPr>
          <p:nvPr>
            <p:ph type="title"/>
          </p:nvPr>
        </p:nvSpPr>
        <p:spPr/>
        <p:txBody>
          <a:bodyPr>
            <a:normAutofit fontScale="90000"/>
          </a:bodyPr>
          <a:lstStyle/>
          <a:p>
            <a:r>
              <a:rPr lang="en-GB" dirty="0"/>
              <a:t>Play has a continuative desire</a:t>
            </a:r>
          </a:p>
        </p:txBody>
      </p:sp>
    </p:spTree>
    <p:extLst>
      <p:ext uri="{BB962C8B-B14F-4D97-AF65-F5344CB8AC3E}">
        <p14:creationId xmlns:p14="http://schemas.microsoft.com/office/powerpoint/2010/main" val="215397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GB" dirty="0"/>
              <a:t>Is to consider putting the </a:t>
            </a:r>
            <a:r>
              <a:rPr lang="en-GB" b="1" u="sng" dirty="0"/>
              <a:t>play `x’ factor </a:t>
            </a:r>
            <a:r>
              <a:rPr lang="en-GB" dirty="0"/>
              <a:t>into your design, your management, your maintenance projects.</a:t>
            </a:r>
          </a:p>
          <a:p>
            <a:endParaRPr lang="en-GB" dirty="0"/>
          </a:p>
          <a:p>
            <a:pPr marL="0" indent="0" algn="ctr">
              <a:buNone/>
            </a:pPr>
            <a:r>
              <a:rPr lang="en-GB" dirty="0"/>
              <a:t>Apply </a:t>
            </a:r>
            <a:r>
              <a:rPr lang="en-GB" b="1" u="sng" dirty="0"/>
              <a:t>`play</a:t>
            </a:r>
            <a:r>
              <a:rPr lang="en-GB" dirty="0"/>
              <a:t>’ to all that you do</a:t>
            </a:r>
          </a:p>
          <a:p>
            <a:endParaRPr lang="en-GB" dirty="0"/>
          </a:p>
          <a:p>
            <a:pPr marL="0" indent="0" algn="ctr">
              <a:buNone/>
            </a:pPr>
            <a:r>
              <a:rPr lang="en-GB" dirty="0"/>
              <a:t>See where it leads</a:t>
            </a:r>
          </a:p>
          <a:p>
            <a:pPr marL="0" indent="0" algn="ctr">
              <a:buNone/>
            </a:pPr>
            <a:endParaRPr lang="en-GB" dirty="0"/>
          </a:p>
          <a:p>
            <a:pPr marL="0" indent="0" algn="ctr">
              <a:buNone/>
            </a:pPr>
            <a:r>
              <a:rPr lang="en-GB" dirty="0"/>
              <a:t>Thank-you for listening</a:t>
            </a:r>
          </a:p>
          <a:p>
            <a:pPr algn="ctr"/>
            <a:endParaRPr lang="en-GB" dirty="0"/>
          </a:p>
          <a:p>
            <a:pPr marL="0" indent="0" algn="ctr">
              <a:buNone/>
            </a:pPr>
            <a:r>
              <a:rPr lang="en-GB" sz="1600" dirty="0"/>
              <a:t>David Kilby:</a:t>
            </a:r>
          </a:p>
          <a:p>
            <a:endParaRPr lang="en-GB" dirty="0"/>
          </a:p>
        </p:txBody>
      </p:sp>
      <p:sp>
        <p:nvSpPr>
          <p:cNvPr id="3" name="Title 2"/>
          <p:cNvSpPr>
            <a:spLocks noGrp="1"/>
          </p:cNvSpPr>
          <p:nvPr>
            <p:ph type="title"/>
          </p:nvPr>
        </p:nvSpPr>
        <p:spPr/>
        <p:txBody>
          <a:bodyPr/>
          <a:lstStyle/>
          <a:p>
            <a:r>
              <a:rPr lang="en-GB" dirty="0"/>
              <a:t>Finally - All that we ask of you today</a:t>
            </a:r>
          </a:p>
        </p:txBody>
      </p:sp>
    </p:spTree>
    <p:extLst>
      <p:ext uri="{BB962C8B-B14F-4D97-AF65-F5344CB8AC3E}">
        <p14:creationId xmlns:p14="http://schemas.microsoft.com/office/powerpoint/2010/main" val="60480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4579" y="620689"/>
            <a:ext cx="3422483" cy="864095"/>
          </a:xfrm>
        </p:spPr>
        <p:txBody>
          <a:bodyPr/>
          <a:lstStyle/>
          <a:p>
            <a:pPr algn="ctr"/>
            <a:r>
              <a:rPr lang="en-GB" sz="4000" dirty="0"/>
              <a:t>Accessible</a:t>
            </a:r>
          </a:p>
        </p:txBody>
      </p:sp>
      <p:sp>
        <p:nvSpPr>
          <p:cNvPr id="5" name="Content Placeholder 4"/>
          <p:cNvSpPr>
            <a:spLocks noGrp="1"/>
          </p:cNvSpPr>
          <p:nvPr>
            <p:ph idx="1"/>
          </p:nvPr>
        </p:nvSpPr>
        <p:spPr/>
        <p:txBody>
          <a:bodyPr>
            <a:normAutofit/>
          </a:bodyPr>
          <a:lstStyle/>
          <a:p>
            <a:pPr>
              <a:buFont typeface="Wingdings"/>
              <a:buChar char="Ø"/>
            </a:pPr>
            <a:r>
              <a:rPr lang="en-GB" sz="2800" dirty="0"/>
              <a:t>Play is available to everyone, young, old, able, disabled, male or female.</a:t>
            </a:r>
          </a:p>
        </p:txBody>
      </p:sp>
      <p:sp>
        <p:nvSpPr>
          <p:cNvPr id="6" name="Text Placeholder 5"/>
          <p:cNvSpPr>
            <a:spLocks noGrp="1"/>
          </p:cNvSpPr>
          <p:nvPr>
            <p:ph type="body" sz="half" idx="2"/>
          </p:nvPr>
        </p:nvSpPr>
        <p:spPr/>
        <p:txBody>
          <a:bodyPr/>
          <a:lstStyle/>
          <a:p>
            <a:endParaRPr lang="en-GB"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71750"/>
            <a:ext cx="3816424" cy="36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67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598677"/>
          </a:xfrm>
        </p:spPr>
        <p:txBody>
          <a:bodyPr/>
          <a:lstStyle/>
          <a:p>
            <a:pPr algn="ctr"/>
            <a:r>
              <a:rPr lang="en-GB" sz="3200" dirty="0"/>
              <a:t>Inclusive</a:t>
            </a:r>
          </a:p>
        </p:txBody>
      </p:sp>
      <p:sp>
        <p:nvSpPr>
          <p:cNvPr id="3" name="Content Placeholder 2"/>
          <p:cNvSpPr>
            <a:spLocks noGrp="1"/>
          </p:cNvSpPr>
          <p:nvPr>
            <p:ph idx="1"/>
          </p:nvPr>
        </p:nvSpPr>
        <p:spPr/>
        <p:txBody>
          <a:bodyPr/>
          <a:lstStyle/>
          <a:p>
            <a:r>
              <a:rPr lang="en-GB" sz="2800" dirty="0"/>
              <a:t>Importantly play is not a separate activity but can be an integral part of existing activities.</a:t>
            </a:r>
          </a:p>
          <a:p>
            <a:endParaRPr lang="en-GB" dirty="0"/>
          </a:p>
        </p:txBody>
      </p:sp>
      <p:sp>
        <p:nvSpPr>
          <p:cNvPr id="4" name="Text Placeholder 3"/>
          <p:cNvSpPr>
            <a:spLocks noGrp="1"/>
          </p:cNvSpPr>
          <p:nvPr>
            <p:ph type="body" sz="half" idx="2"/>
          </p:nvPr>
        </p:nvSpPr>
        <p:spPr/>
        <p:txBody>
          <a:bodyPr/>
          <a:lstStyle/>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00324"/>
            <a:ext cx="3528392" cy="35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14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670685"/>
          </a:xfrm>
        </p:spPr>
        <p:txBody>
          <a:bodyPr/>
          <a:lstStyle/>
          <a:p>
            <a:pPr algn="ctr"/>
            <a:r>
              <a:rPr lang="en-GB" sz="3600" dirty="0"/>
              <a:t>Partnership</a:t>
            </a:r>
          </a:p>
        </p:txBody>
      </p:sp>
      <p:sp>
        <p:nvSpPr>
          <p:cNvPr id="3" name="Content Placeholder 2"/>
          <p:cNvSpPr>
            <a:spLocks noGrp="1"/>
          </p:cNvSpPr>
          <p:nvPr>
            <p:ph idx="1"/>
          </p:nvPr>
        </p:nvSpPr>
        <p:spPr/>
        <p:txBody>
          <a:bodyPr/>
          <a:lstStyle/>
          <a:p>
            <a:r>
              <a:rPr lang="en-GB" sz="2800" dirty="0"/>
              <a:t>Play should be understood and applied in partnership with each activity rather than in isolation.</a:t>
            </a:r>
          </a:p>
          <a:p>
            <a:pPr marL="0" indent="0">
              <a:buNone/>
            </a:pPr>
            <a:endParaRPr lang="en-GB" dirty="0"/>
          </a:p>
        </p:txBody>
      </p:sp>
      <p:sp>
        <p:nvSpPr>
          <p:cNvPr id="4" name="Text Placeholder 3"/>
          <p:cNvSpPr>
            <a:spLocks noGrp="1"/>
          </p:cNvSpPr>
          <p:nvPr>
            <p:ph type="body" sz="half" idx="2"/>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28888"/>
            <a:ext cx="3792304" cy="356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8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indent="0">
              <a:buNone/>
            </a:pPr>
            <a:endParaRPr lang="en-GB" dirty="0"/>
          </a:p>
          <a:p>
            <a:r>
              <a:rPr lang="en-GB" dirty="0"/>
              <a:t>The quality of the experience rather than the activity itself is fundamental to the success of applying play to sport, physical activities and indeed sedentary activities.</a:t>
            </a:r>
          </a:p>
          <a:p>
            <a:endParaRPr lang="en-GB" dirty="0"/>
          </a:p>
          <a:p>
            <a:r>
              <a:rPr lang="en-GB" dirty="0"/>
              <a:t>It is important that as providers we recognise some of the key ingredients or characteristics of play that we may need to trigger in order to create this quality experience.</a:t>
            </a:r>
          </a:p>
          <a:p>
            <a:endParaRPr lang="en-GB" dirty="0"/>
          </a:p>
          <a:p>
            <a:pPr marL="0" indent="0">
              <a:buNone/>
            </a:pPr>
            <a:endParaRPr lang="en-GB" dirty="0"/>
          </a:p>
        </p:txBody>
      </p:sp>
      <p:sp>
        <p:nvSpPr>
          <p:cNvPr id="5" name="Title 4"/>
          <p:cNvSpPr>
            <a:spLocks noGrp="1"/>
          </p:cNvSpPr>
          <p:nvPr>
            <p:ph type="title"/>
          </p:nvPr>
        </p:nvSpPr>
        <p:spPr/>
        <p:txBody>
          <a:bodyPr/>
          <a:lstStyle/>
          <a:p>
            <a:r>
              <a:rPr lang="en-GB" dirty="0"/>
              <a:t>Quality experience</a:t>
            </a:r>
          </a:p>
        </p:txBody>
      </p:sp>
    </p:spTree>
    <p:extLst>
      <p:ext uri="{BB962C8B-B14F-4D97-AF65-F5344CB8AC3E}">
        <p14:creationId xmlns:p14="http://schemas.microsoft.com/office/powerpoint/2010/main" val="174689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indent="0">
              <a:buNone/>
            </a:pPr>
            <a:endParaRPr lang="en-GB" dirty="0"/>
          </a:p>
          <a:p>
            <a:pPr marL="0" indent="0" algn="ctr">
              <a:buNone/>
            </a:pPr>
            <a:r>
              <a:rPr lang="en-GB" dirty="0"/>
              <a:t>&gt; Physical activity</a:t>
            </a:r>
          </a:p>
          <a:p>
            <a:pPr marL="0" indent="0" algn="ctr">
              <a:buNone/>
            </a:pPr>
            <a:r>
              <a:rPr lang="en-GB" dirty="0"/>
              <a:t>&gt; Explorer</a:t>
            </a:r>
          </a:p>
          <a:p>
            <a:pPr marL="0" indent="0" algn="ctr">
              <a:buNone/>
            </a:pPr>
            <a:r>
              <a:rPr lang="en-GB" dirty="0"/>
              <a:t>&gt; Competitor</a:t>
            </a:r>
          </a:p>
          <a:p>
            <a:pPr marL="0" indent="0" algn="ctr">
              <a:buNone/>
            </a:pPr>
            <a:r>
              <a:rPr lang="en-GB" dirty="0"/>
              <a:t>&gt; Storyteller</a:t>
            </a:r>
          </a:p>
          <a:p>
            <a:pPr marL="0" indent="0" algn="ctr">
              <a:buNone/>
            </a:pPr>
            <a:r>
              <a:rPr lang="en-GB" dirty="0"/>
              <a:t>&gt; Joker</a:t>
            </a:r>
          </a:p>
          <a:p>
            <a:pPr marL="0" indent="0" algn="ctr">
              <a:buNone/>
            </a:pPr>
            <a:r>
              <a:rPr lang="en-GB" dirty="0"/>
              <a:t>&gt; Organiser</a:t>
            </a:r>
          </a:p>
          <a:p>
            <a:pPr marL="0" indent="0" algn="ctr">
              <a:buNone/>
            </a:pPr>
            <a:r>
              <a:rPr lang="en-GB" dirty="0"/>
              <a:t>&gt; Collector</a:t>
            </a:r>
          </a:p>
          <a:p>
            <a:pPr marL="0" indent="0" algn="ctr">
              <a:buNone/>
            </a:pPr>
            <a:r>
              <a:rPr lang="en-GB" dirty="0"/>
              <a:t>&gt; Artist / creator</a:t>
            </a:r>
          </a:p>
          <a:p>
            <a:pPr marL="0" indent="0">
              <a:buNone/>
            </a:pPr>
            <a:endParaRPr lang="en-GB" dirty="0"/>
          </a:p>
        </p:txBody>
      </p:sp>
      <p:sp>
        <p:nvSpPr>
          <p:cNvPr id="5" name="Title 4"/>
          <p:cNvSpPr>
            <a:spLocks noGrp="1"/>
          </p:cNvSpPr>
          <p:nvPr>
            <p:ph type="title"/>
          </p:nvPr>
        </p:nvSpPr>
        <p:spPr/>
        <p:txBody>
          <a:bodyPr/>
          <a:lstStyle/>
          <a:p>
            <a:r>
              <a:rPr lang="en-GB" dirty="0"/>
              <a:t>What are the key characteristics of play?</a:t>
            </a:r>
          </a:p>
        </p:txBody>
      </p:sp>
    </p:spTree>
    <p:extLst>
      <p:ext uri="{BB962C8B-B14F-4D97-AF65-F5344CB8AC3E}">
        <p14:creationId xmlns:p14="http://schemas.microsoft.com/office/powerpoint/2010/main" val="75363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a:p>
            <a:pPr>
              <a:buFont typeface="Wingdings"/>
              <a:buChar char="Ø"/>
            </a:pPr>
            <a:r>
              <a:rPr lang="en-GB" dirty="0"/>
              <a:t>Play enables us to </a:t>
            </a:r>
            <a:r>
              <a:rPr lang="en-GB" u="sng" dirty="0"/>
              <a:t>interact naturally </a:t>
            </a:r>
            <a:r>
              <a:rPr lang="en-GB" dirty="0"/>
              <a:t>with the environment in which we find ourselves.</a:t>
            </a:r>
          </a:p>
          <a:p>
            <a:pPr marL="0" indent="0">
              <a:buNone/>
            </a:pPr>
            <a:endParaRPr lang="en-GB" dirty="0"/>
          </a:p>
          <a:p>
            <a:pPr>
              <a:buFont typeface="Wingdings"/>
              <a:buChar char="Ø"/>
            </a:pPr>
            <a:r>
              <a:rPr lang="en-GB" dirty="0"/>
              <a:t>Therefore it would seem reasonable to assume that it would be sensible to create a </a:t>
            </a:r>
            <a:r>
              <a:rPr lang="en-GB" u="sng" dirty="0"/>
              <a:t>positive conducive environment</a:t>
            </a:r>
            <a:r>
              <a:rPr lang="en-GB" dirty="0"/>
              <a:t> in which to play.</a:t>
            </a:r>
          </a:p>
          <a:p>
            <a:pPr>
              <a:buFont typeface="Wingdings"/>
              <a:buChar char="Ø"/>
            </a:pPr>
            <a:endParaRPr lang="en-GB" dirty="0"/>
          </a:p>
          <a:p>
            <a:pPr>
              <a:buFont typeface="Wingdings"/>
              <a:buChar char="Ø"/>
            </a:pPr>
            <a:endParaRPr lang="en-GB" dirty="0"/>
          </a:p>
          <a:p>
            <a:pPr>
              <a:buFont typeface="Wingdings"/>
              <a:buChar char="Ø"/>
            </a:pPr>
            <a:endParaRPr lang="en-GB" dirty="0"/>
          </a:p>
        </p:txBody>
      </p:sp>
      <p:sp>
        <p:nvSpPr>
          <p:cNvPr id="2" name="Title 1"/>
          <p:cNvSpPr>
            <a:spLocks noGrp="1"/>
          </p:cNvSpPr>
          <p:nvPr>
            <p:ph type="title"/>
          </p:nvPr>
        </p:nvSpPr>
        <p:spPr/>
        <p:txBody>
          <a:bodyPr/>
          <a:lstStyle/>
          <a:p>
            <a:r>
              <a:rPr lang="en-GB" dirty="0"/>
              <a:t>Fundamental</a:t>
            </a:r>
          </a:p>
        </p:txBody>
      </p:sp>
    </p:spTree>
    <p:extLst>
      <p:ext uri="{BB962C8B-B14F-4D97-AF65-F5344CB8AC3E}">
        <p14:creationId xmlns:p14="http://schemas.microsoft.com/office/powerpoint/2010/main" val="156119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GB" dirty="0"/>
          </a:p>
          <a:p>
            <a:r>
              <a:rPr lang="en-GB" dirty="0"/>
              <a:t>Today information technology is central to almost every aspect of human lives from communication and mobility to the way people spend their leisure time.</a:t>
            </a:r>
          </a:p>
          <a:p>
            <a:r>
              <a:rPr lang="en-GB" dirty="0"/>
              <a:t>Today sport and physical activity have a competitor for peoples play time or  put another way play has a choice available to it that was not available to young people in 1951</a:t>
            </a:r>
          </a:p>
          <a:p>
            <a:endParaRPr lang="en-GB" dirty="0"/>
          </a:p>
        </p:txBody>
      </p:sp>
      <p:sp>
        <p:nvSpPr>
          <p:cNvPr id="4" name="Title 3"/>
          <p:cNvSpPr>
            <a:spLocks noGrp="1"/>
          </p:cNvSpPr>
          <p:nvPr>
            <p:ph type="title"/>
          </p:nvPr>
        </p:nvSpPr>
        <p:spPr/>
        <p:txBody>
          <a:bodyPr/>
          <a:lstStyle/>
          <a:p>
            <a:r>
              <a:rPr lang="en-GB" sz="4800" dirty="0"/>
              <a:t>Where Next? - IT Paradigm</a:t>
            </a:r>
          </a:p>
        </p:txBody>
      </p:sp>
    </p:spTree>
    <p:extLst>
      <p:ext uri="{BB962C8B-B14F-4D97-AF65-F5344CB8AC3E}">
        <p14:creationId xmlns:p14="http://schemas.microsoft.com/office/powerpoint/2010/main" val="3025150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0</TotalTime>
  <Words>1070</Words>
  <Application>Microsoft Office PowerPoint</Application>
  <PresentationFormat>On-screen Show (4:3)</PresentationFormat>
  <Paragraphs>112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Book Antiqua</vt:lpstr>
      <vt:lpstr>Calibri</vt:lpstr>
      <vt:lpstr>Wingdings</vt:lpstr>
      <vt:lpstr>Hardcover</vt:lpstr>
      <vt:lpstr>SPORT</vt:lpstr>
      <vt:lpstr>Born to play</vt:lpstr>
      <vt:lpstr>Accessible</vt:lpstr>
      <vt:lpstr>Inclusive</vt:lpstr>
      <vt:lpstr>Partnership</vt:lpstr>
      <vt:lpstr>Quality experience</vt:lpstr>
      <vt:lpstr>What are the key characteristics of play?</vt:lpstr>
      <vt:lpstr>Fundamental</vt:lpstr>
      <vt:lpstr>Where Next? - IT Paradigm</vt:lpstr>
      <vt:lpstr>Electronic Sport</vt:lpstr>
      <vt:lpstr>Cyber Athletes</vt:lpstr>
      <vt:lpstr>PowerPoint Presentation</vt:lpstr>
      <vt:lpstr>Place and space</vt:lpstr>
      <vt:lpstr>PowerPoint Presentation</vt:lpstr>
      <vt:lpstr>  Physical Activity. </vt:lpstr>
      <vt:lpstr>Competitor</vt:lpstr>
      <vt:lpstr>Explorer</vt:lpstr>
      <vt:lpstr>Storyteller</vt:lpstr>
      <vt:lpstr>The Organiser</vt:lpstr>
      <vt:lpstr>Collector</vt:lpstr>
      <vt:lpstr>Artist / Creator</vt:lpstr>
      <vt:lpstr>Joker</vt:lpstr>
      <vt:lpstr>Play has a continuative desire</vt:lpstr>
      <vt:lpstr>Finally - All that we ask of you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agree with any of the following?</dc:title>
  <dc:creator>David</dc:creator>
  <cp:lastModifiedBy>David Kilby</cp:lastModifiedBy>
  <cp:revision>126</cp:revision>
  <dcterms:created xsi:type="dcterms:W3CDTF">2015-10-31T11:36:08Z</dcterms:created>
  <dcterms:modified xsi:type="dcterms:W3CDTF">2025-11-15T15:34:27Z</dcterms:modified>
</cp:coreProperties>
</file>